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20"/>
  </p:notesMasterIdLst>
  <p:handoutMasterIdLst>
    <p:handoutMasterId r:id="rId21"/>
  </p:handoutMasterIdLst>
  <p:sldIdLst>
    <p:sldId id="261" r:id="rId2"/>
    <p:sldId id="262" r:id="rId3"/>
    <p:sldId id="263" r:id="rId4"/>
    <p:sldId id="265" r:id="rId5"/>
    <p:sldId id="264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77" r:id="rId15"/>
    <p:sldId id="278" r:id="rId16"/>
    <p:sldId id="279" r:id="rId17"/>
    <p:sldId id="281" r:id="rId18"/>
    <p:sldId id="28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sektion" id="{9E01CB12-E5ED-F24C-8937-7A052792235C}">
          <p14:sldIdLst>
            <p14:sldId id="261"/>
            <p14:sldId id="262"/>
            <p14:sldId id="263"/>
            <p14:sldId id="265"/>
            <p14:sldId id="264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7"/>
            <p14:sldId id="278"/>
            <p14:sldId id="279"/>
            <p14:sldId id="281"/>
            <p14:sldId id="282"/>
          </p14:sldIdLst>
        </p14:section>
        <p14:section name="Ikke-navngivet sektion" id="{2E6E827D-6EFF-A94A-8C1F-4A3F94D9147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A1714C-83AE-474E-BB27-55F005814413}" v="117" dt="2020-05-14T14:01:42.4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>
      <p:cViewPr varScale="1">
        <p:scale>
          <a:sx n="99" d="100"/>
          <a:sy n="99" d="100"/>
        </p:scale>
        <p:origin x="1464" y="184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smus Lindø Kaslund" userId="da4bfa4c-d187-4bd5-ba33-154e44738b6d" providerId="ADAL" clId="{1FA1714C-83AE-474E-BB27-55F005814413}"/>
    <pc:docChg chg="undo custSel modSld">
      <pc:chgData name="Rasmus Lindø Kaslund" userId="da4bfa4c-d187-4bd5-ba33-154e44738b6d" providerId="ADAL" clId="{1FA1714C-83AE-474E-BB27-55F005814413}" dt="2020-05-15T07:03:41.600" v="168" actId="20577"/>
      <pc:docMkLst>
        <pc:docMk/>
      </pc:docMkLst>
      <pc:sldChg chg="modSp">
        <pc:chgData name="Rasmus Lindø Kaslund" userId="da4bfa4c-d187-4bd5-ba33-154e44738b6d" providerId="ADAL" clId="{1FA1714C-83AE-474E-BB27-55F005814413}" dt="2020-05-15T07:03:41.600" v="168" actId="20577"/>
        <pc:sldMkLst>
          <pc:docMk/>
          <pc:sldMk cId="26349300" sldId="261"/>
        </pc:sldMkLst>
        <pc:spChg chg="mod">
          <ac:chgData name="Rasmus Lindø Kaslund" userId="da4bfa4c-d187-4bd5-ba33-154e44738b6d" providerId="ADAL" clId="{1FA1714C-83AE-474E-BB27-55F005814413}" dt="2020-05-15T07:03:41.600" v="168" actId="20577"/>
          <ac:spMkLst>
            <pc:docMk/>
            <pc:sldMk cId="26349300" sldId="261"/>
            <ac:spMk id="3" creationId="{00000000-0000-0000-0000-000000000000}"/>
          </ac:spMkLst>
        </pc:spChg>
      </pc:sldChg>
      <pc:sldChg chg="modSp">
        <pc:chgData name="Rasmus Lindø Kaslund" userId="da4bfa4c-d187-4bd5-ba33-154e44738b6d" providerId="ADAL" clId="{1FA1714C-83AE-474E-BB27-55F005814413}" dt="2020-05-15T06:06:32.324" v="162" actId="20577"/>
        <pc:sldMkLst>
          <pc:docMk/>
          <pc:sldMk cId="2934498773" sldId="269"/>
        </pc:sldMkLst>
        <pc:spChg chg="mod">
          <ac:chgData name="Rasmus Lindø Kaslund" userId="da4bfa4c-d187-4bd5-ba33-154e44738b6d" providerId="ADAL" clId="{1FA1714C-83AE-474E-BB27-55F005814413}" dt="2020-05-15T06:06:32.324" v="162" actId="20577"/>
          <ac:spMkLst>
            <pc:docMk/>
            <pc:sldMk cId="2934498773" sldId="269"/>
            <ac:spMk id="3" creationId="{BC0DA004-247D-AB4E-A37C-24B431F5BBC1}"/>
          </ac:spMkLst>
        </pc:spChg>
      </pc:sldChg>
      <pc:sldChg chg="addSp delSp">
        <pc:chgData name="Rasmus Lindø Kaslund" userId="da4bfa4c-d187-4bd5-ba33-154e44738b6d" providerId="ADAL" clId="{1FA1714C-83AE-474E-BB27-55F005814413}" dt="2020-05-15T06:07:31.077" v="164" actId="478"/>
        <pc:sldMkLst>
          <pc:docMk/>
          <pc:sldMk cId="1863558659" sldId="275"/>
        </pc:sldMkLst>
        <pc:picChg chg="add del">
          <ac:chgData name="Rasmus Lindø Kaslund" userId="da4bfa4c-d187-4bd5-ba33-154e44738b6d" providerId="ADAL" clId="{1FA1714C-83AE-474E-BB27-55F005814413}" dt="2020-05-15T06:07:31.077" v="164" actId="478"/>
          <ac:picMkLst>
            <pc:docMk/>
            <pc:sldMk cId="1863558659" sldId="275"/>
            <ac:picMk id="9" creationId="{C19D8CF8-5C68-6841-8F06-07B562C9A4C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15/05/2020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15/05/2020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272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Anton</a:t>
            </a:r>
          </a:p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459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Anton</a:t>
            </a:r>
          </a:p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051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Anton</a:t>
            </a:r>
          </a:p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852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Anton</a:t>
            </a:r>
          </a:p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919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61AA464C-5665-4E3C-98E0-7AD01E0024D6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a-DK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</a:t>
            </a:r>
            <a:br>
              <a:rPr lang="da-DK"/>
            </a:br>
            <a:r>
              <a:rPr lang="da-DK"/>
              <a:t>du vil udskifte billedet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da-DK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C9CB-6104-43B9-8E3B-B5E961BFB42C}" type="datetime1">
              <a:rPr lang="da-DK" smtClean="0"/>
              <a:t>15/05/2020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  </a:t>
            </a:r>
            <a:br>
              <a:rPr lang="da-DK"/>
            </a:br>
            <a:r>
              <a:rPr lang="da-DK"/>
              <a:t>du vil udskifte billedet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8177-EBF0-42B2-86B5-15CE90E902C5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  </a:t>
            </a:r>
            <a:br>
              <a:rPr lang="da-DK"/>
            </a:br>
            <a:r>
              <a:rPr lang="da-DK"/>
              <a:t>du vil udskifte billedet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tilføje tekst</a:t>
            </a:r>
            <a:br>
              <a:rPr lang="da-DK" sz="1800" spc="75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1F12A-79CD-4264-9427-73895824E9C8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  </a:t>
            </a:r>
            <a:br>
              <a:rPr lang="da-DK"/>
            </a:br>
            <a:r>
              <a:rPr lang="da-DK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48D3-3757-4377-9AC6-D4B386FA347A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tilføje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 Klik på ikonet, hvis du </a:t>
            </a:r>
            <a:br>
              <a:rPr lang="da-DK"/>
            </a:br>
            <a:r>
              <a:rPr lang="da-DK"/>
              <a:t>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4FB0-590F-4C82-9D7E-F7EFC2EC85B3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tilføje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400E8-6976-4492-8367-12FD08124152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/>
              <a:t>Klik for at tilføje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250" b="1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EB04-5303-400E-8B6A-49E7652E4F84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5CC2-5367-4AA2-BA99-138D7F08BA16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/>
              <a:t>Klik for at tilføje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/>
              <a:t>Klik for at tilføje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6BBF-E28A-4DE1-9242-B708456B3946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indsætte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da-DK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CB7D-A635-4389-AB55-374A80815EB4}" type="datetime1">
              <a:rPr lang="da-DK" smtClean="0"/>
              <a:t>15/05/2020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F599886-E993-489E-9C40-159B7212D8E2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87D5F-E647-4F9C-93B3-AF8E2B04071B}" type="datetime1">
              <a:rPr lang="da-DK" smtClean="0"/>
              <a:t>15/05/2020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84298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>
                <a:solidFill>
                  <a:schemeClr val="tx1"/>
                </a:solidFill>
              </a:rPr>
              <a:t>Brugerguide</a:t>
            </a:r>
            <a:r>
              <a:rPr lang="da-DK" baseline="0">
                <a:solidFill>
                  <a:schemeClr val="tx1"/>
                </a:solidFill>
              </a:rPr>
              <a:t> </a:t>
            </a:r>
            <a:r>
              <a:rPr lang="da-DK" sz="1800" baseline="0">
                <a:solidFill>
                  <a:schemeClr val="tx1"/>
                </a:solidFill>
              </a:rPr>
              <a:t>– </a:t>
            </a:r>
            <a:r>
              <a:rPr lang="da-DK" sz="1800">
                <a:solidFill>
                  <a:schemeClr val="tx1"/>
                </a:solidFill>
              </a:rPr>
              <a:t>Slet, før du færdiggør din</a:t>
            </a:r>
            <a:r>
              <a:rPr lang="da-DK" sz="1800" baseline="0">
                <a:solidFill>
                  <a:schemeClr val="tx1"/>
                </a:solidFill>
              </a:rPr>
              <a:t> </a:t>
            </a:r>
            <a:r>
              <a:rPr lang="da-DK" sz="180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6655" y="4201412"/>
            <a:ext cx="1755548" cy="171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</a:p>
          <a:p>
            <a:pPr eaLnBrk="1" hangingPunct="1">
              <a:spcAft>
                <a:spcPts val="600"/>
              </a:spcAft>
              <a:defRPr/>
            </a:pP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3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60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2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3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4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5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6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7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68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50603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br>
              <a:rPr lang="da-DK"/>
            </a:br>
            <a:r>
              <a:rPr lang="da-DK"/>
              <a:t>Klik på ikonet, hvis   </a:t>
            </a:r>
            <a:br>
              <a:rPr lang="da-DK"/>
            </a:br>
            <a:r>
              <a:rPr lang="da-DK"/>
              <a:t>du vil udskifte billedet</a:t>
            </a:r>
          </a:p>
          <a:p>
            <a:r>
              <a:rPr lang="da-DK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60C36C7C-CAAB-455E-83CB-807F4F1E4F87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a-DK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  </a:t>
            </a:r>
            <a:br>
              <a:rPr lang="da-DK"/>
            </a:br>
            <a:r>
              <a:rPr lang="da-DK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6BCB1702-2CEC-4E0F-9B3B-2164FA62A897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49D84D-A19B-45C3-B862-94FCBB800B25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a-DK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6A51040-FFCC-4DA5-9EE7-1D801F662BDF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/>
          <a:p>
            <a:r>
              <a:rPr lang="da-DK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/>
              <a:t>Klik for at indsætte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da-DK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73247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/>
              <a:t>Klik for at indsætte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/>
              <a:t>Klik for at indsætte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71D04-F937-432B-8A66-FEEF5F593FD8}" type="datetime1">
              <a:rPr lang="da-DK" smtClean="0"/>
              <a:t>15/05/2020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</a:t>
            </a:r>
            <a:br>
              <a:rPr lang="da-DK"/>
            </a:br>
            <a:r>
              <a:rPr lang="da-DK"/>
              <a:t>du vil udskifte billedet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/>
          <a:p>
            <a:r>
              <a:rPr lang="da-DK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/>
              <a:t>Klik for at indsætte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B13D-916E-4C6C-A578-315329E247C9}" type="datetime1">
              <a:rPr lang="da-DK" smtClean="0"/>
              <a:t>15/05/2020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4</a:t>
            </a:r>
          </a:p>
          <a:p>
            <a:pPr lvl="4"/>
            <a:r>
              <a:rPr lang="da-DK"/>
              <a:t>5</a:t>
            </a:r>
          </a:p>
          <a:p>
            <a:pPr lvl="5"/>
            <a:r>
              <a:rPr lang="da-DK"/>
              <a:t>6</a:t>
            </a:r>
          </a:p>
          <a:p>
            <a:pPr lvl="6"/>
            <a:r>
              <a:rPr lang="da-DK"/>
              <a:t>7</a:t>
            </a:r>
          </a:p>
          <a:p>
            <a:pPr lvl="7"/>
            <a:r>
              <a:rPr lang="da-DK"/>
              <a:t>8</a:t>
            </a:r>
          </a:p>
          <a:p>
            <a:pPr lvl="8"/>
            <a:r>
              <a:rPr lang="da-DK"/>
              <a:t>9</a:t>
            </a:r>
          </a:p>
          <a:p>
            <a:pPr lvl="4"/>
            <a:endParaRPr lang="da-DK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743199" y="85746"/>
            <a:ext cx="440952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BEBD739C-1E5B-4D31-9891-7F0D8E3FE10D}" type="datetime1">
              <a:rPr lang="da-DK" smtClean="0"/>
              <a:t>15/05/2020</a:t>
            </a:fld>
            <a:endParaRPr lang="da-DK"/>
          </a:p>
        </p:txBody>
      </p:sp>
      <p:pic>
        <p:nvPicPr>
          <p:cNvPr id="12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7375" y="2663820"/>
            <a:ext cx="3564334" cy="726435"/>
          </a:xfrm>
        </p:spPr>
        <p:txBody>
          <a:bodyPr/>
          <a:lstStyle/>
          <a:p>
            <a:r>
              <a:rPr lang="da-DK" sz="2000" dirty="0" err="1"/>
              <a:t>Carbon</a:t>
            </a:r>
            <a:r>
              <a:rPr lang="da-DK" sz="2000" dirty="0"/>
              <a:t> </a:t>
            </a:r>
            <a:r>
              <a:rPr lang="da-DK" sz="2000" dirty="0" err="1"/>
              <a:t>Taxation</a:t>
            </a:r>
            <a:r>
              <a:rPr lang="da-DK" sz="2000" dirty="0"/>
              <a:t> and </a:t>
            </a:r>
            <a:r>
              <a:rPr lang="da-DK" sz="2000" dirty="0" err="1"/>
              <a:t>Inequality</a:t>
            </a:r>
            <a:endParaRPr lang="da-DK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87375" y="4328170"/>
            <a:ext cx="3564334" cy="899766"/>
          </a:xfrm>
        </p:spPr>
        <p:txBody>
          <a:bodyPr/>
          <a:lstStyle/>
          <a:p>
            <a:r>
              <a:rPr lang="da-DK" dirty="0"/>
              <a:t>Rasmus Lindø Kaslund</a:t>
            </a:r>
          </a:p>
          <a:p>
            <a:r>
              <a:rPr lang="da-DK" dirty="0"/>
              <a:t>Julie </a:t>
            </a:r>
            <a:r>
              <a:rPr lang="da-DK" dirty="0" err="1"/>
              <a:t>Deding</a:t>
            </a:r>
            <a:r>
              <a:rPr lang="da-DK" dirty="0"/>
              <a:t> Nielsen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sz="2800"/>
              <a:t>Seminar: </a:t>
            </a:r>
            <a:r>
              <a:rPr lang="da-DK" sz="2800" err="1"/>
              <a:t>Environmental</a:t>
            </a:r>
            <a:r>
              <a:rPr lang="da-DK" sz="2800"/>
              <a:t> </a:t>
            </a:r>
            <a:r>
              <a:rPr lang="da-DK" sz="2800" err="1"/>
              <a:t>Economics</a:t>
            </a:r>
            <a:endParaRPr lang="da-DK" sz="280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B8EA-1F92-477B-9937-514A49CFE047}" type="datetime1">
              <a:rPr lang="da-DK" smtClean="0"/>
              <a:t>15/05/2020</a:t>
            </a:fld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1ECEF6-3E29-904F-8D85-3208349C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Results: 1000 DKK/ton carbon tax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BB9D7F5-03E9-2945-91AB-E6643F8C9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A93C145C-65D4-3047-8998-A062E864D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EAD0BB4-FCE8-974D-971D-B3DF54BC84E6}"/>
              </a:ext>
            </a:extLst>
          </p:cNvPr>
          <p:cNvSpPr txBox="1"/>
          <p:nvPr/>
        </p:nvSpPr>
        <p:spPr>
          <a:xfrm>
            <a:off x="1815921" y="837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84E67463-3F8C-A14D-ADF0-C9ECC61F2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757" y="1206459"/>
            <a:ext cx="64389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63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1ECEF6-3E29-904F-8D85-3208349C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Results: 1000 DKK/ton carbon tax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BB9D7F5-03E9-2945-91AB-E6643F8C9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A93C145C-65D4-3047-8998-A062E864D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EAD0BB4-FCE8-974D-971D-B3DF54BC84E6}"/>
              </a:ext>
            </a:extLst>
          </p:cNvPr>
          <p:cNvSpPr txBox="1"/>
          <p:nvPr/>
        </p:nvSpPr>
        <p:spPr>
          <a:xfrm>
            <a:off x="1815921" y="837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7C2D5BEA-C678-0A45-8D8D-18D7D571C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65" y="1484313"/>
            <a:ext cx="6281670" cy="47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4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7E126-D730-5F40-89D5-D4CBB57A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CGE Model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D71E46C-2842-B84B-9928-2A46EFDD0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BBE3320-019F-4645-8863-C5B1E9CBE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/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6ECFFAEA-D086-0646-8DE6-1793ED2F1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475463"/>
            <a:ext cx="7967663" cy="4668178"/>
          </a:xfrm>
        </p:spPr>
        <p:txBody>
          <a:bodyPr/>
          <a:lstStyle/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CC804F3C-757D-9040-9BD6-30F62A2A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78" y="1271467"/>
            <a:ext cx="8087698" cy="3155914"/>
          </a:xfrm>
          <a:prstGeom prst="rect">
            <a:avLst/>
          </a:prstGeom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35BB58E5-6CBB-6447-8996-91ED317DE6C9}"/>
              </a:ext>
            </a:extLst>
          </p:cNvPr>
          <p:cNvSpPr txBox="1"/>
          <p:nvPr/>
        </p:nvSpPr>
        <p:spPr>
          <a:xfrm>
            <a:off x="927279" y="4662151"/>
            <a:ext cx="74391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Pollution is modelled as an input to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Utility of households requires a minimum consumption level for certain good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Households are distinguished by their productivity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government can foresee all actions and maximize total welfare through taxes and lump sum transfers</a:t>
            </a:r>
          </a:p>
        </p:txBody>
      </p:sp>
    </p:spTree>
    <p:extLst>
      <p:ext uri="{BB962C8B-B14F-4D97-AF65-F5344CB8AC3E}">
        <p14:creationId xmlns:p14="http://schemas.microsoft.com/office/powerpoint/2010/main" val="18378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7E126-D730-5F40-89D5-D4CBB57A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CGE Model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D71E46C-2842-B84B-9928-2A46EFDD0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BBE3320-019F-4645-8863-C5B1E9CBE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/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6ECFFAEA-D086-0646-8DE6-1793ED2F1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475462"/>
            <a:ext cx="7967663" cy="5296792"/>
          </a:xfrm>
        </p:spPr>
        <p:txBody>
          <a:bodyPr/>
          <a:lstStyle/>
          <a:p>
            <a:pPr marL="0" indent="0">
              <a:buNone/>
            </a:pPr>
            <a:r>
              <a:rPr lang="en-GB" sz="1800" b="1" dirty="0"/>
              <a:t>Calibration</a:t>
            </a:r>
          </a:p>
          <a:p>
            <a:r>
              <a:rPr lang="en-GB" sz="1800" dirty="0"/>
              <a:t>We calibrate productivity levels and and income taxes to Danish income data:</a:t>
            </a:r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r>
              <a:rPr lang="en-GB" sz="1800" dirty="0"/>
              <a:t>We calibrate the carbon emissions share in the production function using Danish data on carbon emissions</a:t>
            </a:r>
          </a:p>
          <a:p>
            <a:r>
              <a:rPr lang="en-GB" sz="1800" dirty="0"/>
              <a:t>We calibrate our carbon tax such that the impact (in percentage of income) corresponds to the impact we found in our input-output analysis for a 1000 DKK/ton tax.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C19D8CF8-5C68-6841-8F06-07B562C9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756" y="2235200"/>
            <a:ext cx="41529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58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6A0BFA-0ED5-2A4A-8B83-E10262C56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CGE Model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BDB86B8-2C81-9841-8AD0-2EB9D9ED3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40569F4-A829-6B46-84C8-E47B450CC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/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AE494C4D-4500-3949-BA1B-15B0D1431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b="1" dirty="0"/>
              <a:t>We evaluate four different carbon tax reforms: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Without redistribution (government spends extra revenue)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Redistribution through differentiated income tax cuts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Redistribution through uniform income tax cuts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Redistribution through lump sum transfers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07916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74608-8FC6-EE40-AF1F-CDE1A777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Results: No redistribution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A7C2221-90D6-F84E-8ABD-69D1EB1A9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/>
              <a:t>We compare with our I/O-model to obtain estimates of the short and long run impact: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8548B63-39DF-444A-BC0D-D715D520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477253E-12DA-FA40-B7E4-88CB055E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037F6B32-3BC4-D249-BC30-404926E46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46" y="2288212"/>
            <a:ext cx="5165054" cy="418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38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74608-8FC6-EE40-AF1F-CDE1A777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Results: Redistribution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A7C2221-90D6-F84E-8ABD-69D1EB1A9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351790"/>
            <a:ext cx="7967663" cy="4668178"/>
          </a:xfrm>
        </p:spPr>
        <p:txBody>
          <a:bodyPr/>
          <a:lstStyle/>
          <a:p>
            <a:r>
              <a:rPr lang="en-GB" sz="1800" dirty="0"/>
              <a:t>We evaluate the distributional impact comparing the distribution of income tax cuts and utility.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8548B63-39DF-444A-BC0D-D715D520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477253E-12DA-FA40-B7E4-88CB055E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FBAE037-D94E-D745-802E-63076FC06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67" y="2216978"/>
            <a:ext cx="7967665" cy="348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40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74608-8FC6-EE40-AF1F-CDE1A777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Discussion: Limitations to our model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A7C2221-90D6-F84E-8ABD-69D1EB1A9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351790"/>
            <a:ext cx="7967663" cy="4668178"/>
          </a:xfrm>
        </p:spPr>
        <p:txBody>
          <a:bodyPr/>
          <a:lstStyle/>
          <a:p>
            <a:r>
              <a:rPr lang="en-GB" dirty="0"/>
              <a:t>Closed economy and carbon leakage</a:t>
            </a:r>
          </a:p>
          <a:p>
            <a:r>
              <a:rPr lang="en-GB" dirty="0"/>
              <a:t>Intra-category substitution (beef versus chickpeas, coal vs wind power)</a:t>
            </a:r>
          </a:p>
          <a:p>
            <a:r>
              <a:rPr lang="en-GB" dirty="0"/>
              <a:t>The minimum consumption levels lack empirical basis</a:t>
            </a:r>
          </a:p>
          <a:p>
            <a:r>
              <a:rPr lang="en-GB" dirty="0"/>
              <a:t>Public sector and taxation is heavily simplified</a:t>
            </a:r>
          </a:p>
          <a:p>
            <a:r>
              <a:rPr lang="en-GB" dirty="0"/>
              <a:t>No structural change/static model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8548B63-39DF-444A-BC0D-D715D520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477253E-12DA-FA40-B7E4-88CB055E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76760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74608-8FC6-EE40-AF1F-CDE1A777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A7C2221-90D6-F84E-8ABD-69D1EB1A9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351790"/>
            <a:ext cx="7967663" cy="4668178"/>
          </a:xfrm>
        </p:spPr>
        <p:txBody>
          <a:bodyPr/>
          <a:lstStyle/>
          <a:p>
            <a:r>
              <a:rPr lang="en-GB" dirty="0"/>
              <a:t>A carbon tax is, ceteris paribus, regressive, as low-income households spend a higher share of their income on polluting goods.</a:t>
            </a:r>
          </a:p>
          <a:p>
            <a:r>
              <a:rPr lang="en-GB" dirty="0"/>
              <a:t>However, through redistribution of the revenue, a carbon tax reform can decrease inequality.</a:t>
            </a:r>
          </a:p>
          <a:p>
            <a:r>
              <a:rPr lang="en-GB" dirty="0"/>
              <a:t>Our analysis suggests that if a carbon tax is accompanied by a climate ‘bonus’ or green check, it will not raise inequality.</a:t>
            </a:r>
          </a:p>
          <a:p>
            <a:endParaRPr lang="en-GB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8548B63-39DF-444A-BC0D-D715D520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477253E-12DA-FA40-B7E4-88CB055E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4363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72C41-29C4-9540-AE47-8855C8F6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75E2A69-DF57-7748-BF0D-A3A9CF70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253454C9-6E8F-2B40-A504-672A57460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dirty="0" smtClean="0"/>
              <a:t>2</a:t>
            </a:fld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973B492F-2266-5049-AAD6-65F21EE08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90" y="1654191"/>
            <a:ext cx="7791433" cy="4932414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7346AAB1-47AC-AB4B-8D8C-4822AFAC342E}"/>
              </a:ext>
            </a:extLst>
          </p:cNvPr>
          <p:cNvSpPr txBox="1"/>
          <p:nvPr/>
        </p:nvSpPr>
        <p:spPr>
          <a:xfrm>
            <a:off x="914400" y="1313645"/>
            <a:ext cx="6497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Danish Climate Act of 2019: Reducing emissions by 70 pct.</a:t>
            </a:r>
          </a:p>
        </p:txBody>
      </p:sp>
    </p:spTree>
    <p:extLst>
      <p:ext uri="{BB962C8B-B14F-4D97-AF65-F5344CB8AC3E}">
        <p14:creationId xmlns:p14="http://schemas.microsoft.com/office/powerpoint/2010/main" val="228081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72C41-29C4-9540-AE47-8855C8F6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75E2A69-DF57-7748-BF0D-A3A9CF70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253454C9-6E8F-2B40-A504-672A57460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dirty="0" smtClean="0"/>
              <a:t>3</a:t>
            </a:fld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ED49DE7-6C35-4F43-89D3-B1EC4FDDF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61" y="1484313"/>
            <a:ext cx="7101312" cy="5150613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ACBB43E6-8E15-BA41-ADDE-68BD8E3D1F09}"/>
              </a:ext>
            </a:extLst>
          </p:cNvPr>
          <p:cNvSpPr txBox="1"/>
          <p:nvPr/>
        </p:nvSpPr>
        <p:spPr>
          <a:xfrm>
            <a:off x="914400" y="1114981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Carbon taxation might be an important tool</a:t>
            </a:r>
          </a:p>
        </p:txBody>
      </p:sp>
    </p:spTree>
    <p:extLst>
      <p:ext uri="{BB962C8B-B14F-4D97-AF65-F5344CB8AC3E}">
        <p14:creationId xmlns:p14="http://schemas.microsoft.com/office/powerpoint/2010/main" val="412441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72C41-29C4-9540-AE47-8855C8F6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75E2A69-DF57-7748-BF0D-A3A9CF70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253454C9-6E8F-2B40-A504-672A57460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dirty="0" smtClean="0"/>
              <a:t>4</a:t>
            </a:fld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C8451A68-217D-724A-8583-79A27FCCA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07" y="2456075"/>
            <a:ext cx="7645400" cy="3873500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1BA7DD1A-2478-7C46-93F4-D6FD615AE630}"/>
              </a:ext>
            </a:extLst>
          </p:cNvPr>
          <p:cNvSpPr txBox="1"/>
          <p:nvPr/>
        </p:nvSpPr>
        <p:spPr>
          <a:xfrm>
            <a:off x="860303" y="1264847"/>
            <a:ext cx="76947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carbon tax meets opposition from the highest level</a:t>
            </a:r>
          </a:p>
          <a:p>
            <a:br>
              <a:rPr lang="en-GB" dirty="0"/>
            </a:br>
            <a:r>
              <a:rPr lang="en-GB" dirty="0"/>
              <a:t>From </a:t>
            </a:r>
            <a:r>
              <a:rPr lang="en-GB" dirty="0" err="1"/>
              <a:t>Berlingske</a:t>
            </a:r>
            <a:r>
              <a:rPr lang="en-GB" dirty="0"/>
              <a:t> </a:t>
            </a:r>
            <a:r>
              <a:rPr lang="en-GB" dirty="0" err="1"/>
              <a:t>Tidende</a:t>
            </a:r>
            <a:r>
              <a:rPr lang="en-GB" dirty="0"/>
              <a:t>: “</a:t>
            </a:r>
            <a:r>
              <a:rPr lang="da-DK" dirty="0"/>
              <a:t>Mangedobling af klimaafgift møder modstand”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52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72C41-29C4-9540-AE47-8855C8F6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75E2A69-DF57-7748-BF0D-A3A9CF70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253454C9-6E8F-2B40-A504-672A57460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dirty="0" smtClean="0"/>
              <a:t>5</a:t>
            </a:fld>
            <a:endParaRPr lang="da-DK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7E77BB72-D276-8443-B9D8-F74C428E3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840" y="1596979"/>
            <a:ext cx="6336753" cy="5006291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99AB514D-2D91-A947-A297-8B6DB874EFDC}"/>
              </a:ext>
            </a:extLst>
          </p:cNvPr>
          <p:cNvSpPr txBox="1"/>
          <p:nvPr/>
        </p:nvSpPr>
        <p:spPr>
          <a:xfrm>
            <a:off x="914400" y="1157316"/>
            <a:ext cx="512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But will a carbon tax actually increase inequality?</a:t>
            </a:r>
          </a:p>
        </p:txBody>
      </p:sp>
    </p:spTree>
    <p:extLst>
      <p:ext uri="{BB962C8B-B14F-4D97-AF65-F5344CB8AC3E}">
        <p14:creationId xmlns:p14="http://schemas.microsoft.com/office/powerpoint/2010/main" val="1154634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9A7B4-516E-C84B-9AE2-BCCBD6AC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8F66AB8-E24F-614C-9167-0E544BFEF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2926723"/>
            <a:ext cx="7967663" cy="4668178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/>
              <a:t>Will a tax on carbon emissions lead to higher inequality in Denmark?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1735C25-5FE4-104C-806B-A5E491B6A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D5B64DB-B087-F840-BAAE-87D637A32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840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1ECEF6-3E29-904F-8D85-3208349C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issues and methods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C0DA004-247D-AB4E-A37C-24B431F5B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evaluate the (direct) </a:t>
            </a:r>
            <a:r>
              <a:rPr lang="en-GB" dirty="0" err="1"/>
              <a:t>regressivity</a:t>
            </a:r>
            <a:r>
              <a:rPr lang="en-GB" dirty="0"/>
              <a:t> of a carbon tax</a:t>
            </a:r>
          </a:p>
          <a:p>
            <a:pPr lvl="1"/>
            <a:r>
              <a:rPr lang="en-GB" dirty="0"/>
              <a:t>Following </a:t>
            </a:r>
            <a:r>
              <a:rPr lang="en-GB" dirty="0" err="1"/>
              <a:t>Wier</a:t>
            </a:r>
            <a:r>
              <a:rPr lang="en-GB" dirty="0"/>
              <a:t> et al. (2005) we assess the </a:t>
            </a:r>
            <a:r>
              <a:rPr lang="en-GB" dirty="0" err="1"/>
              <a:t>regressivity</a:t>
            </a:r>
            <a:r>
              <a:rPr lang="en-GB" dirty="0"/>
              <a:t> of the current Danish Carbon tax</a:t>
            </a:r>
          </a:p>
          <a:p>
            <a:pPr lvl="1"/>
            <a:r>
              <a:rPr lang="en-GB" dirty="0"/>
              <a:t>Using the method of </a:t>
            </a:r>
            <a:r>
              <a:rPr lang="en-GB" dirty="0" err="1"/>
              <a:t>Wier</a:t>
            </a:r>
            <a:r>
              <a:rPr lang="en-GB" dirty="0"/>
              <a:t> et al. (2005), we evaluate the (short run) impact of a 1000 DKK/ton carbon tax, as proposed by </a:t>
            </a:r>
            <a:r>
              <a:rPr lang="en-GB" dirty="0" err="1"/>
              <a:t>Kraka</a:t>
            </a:r>
            <a:r>
              <a:rPr lang="en-GB" dirty="0"/>
              <a:t> (2020) and Danish Climate Council (2020)</a:t>
            </a:r>
          </a:p>
          <a:p>
            <a:pPr lvl="1"/>
            <a:r>
              <a:rPr lang="en-GB" dirty="0"/>
              <a:t>Combining the method </a:t>
            </a:r>
            <a:r>
              <a:rPr lang="en-GB" dirty="0" err="1"/>
              <a:t>Wier</a:t>
            </a:r>
            <a:r>
              <a:rPr lang="en-GB" dirty="0"/>
              <a:t> et al. (2005) and </a:t>
            </a:r>
            <a:r>
              <a:rPr lang="en-GB" dirty="0" err="1"/>
              <a:t>Klenert</a:t>
            </a:r>
            <a:r>
              <a:rPr lang="en-GB" dirty="0"/>
              <a:t> et al. (2018) we evaluate the </a:t>
            </a:r>
            <a:r>
              <a:rPr lang="en-GB" dirty="0" err="1"/>
              <a:t>regressivity</a:t>
            </a:r>
            <a:r>
              <a:rPr lang="en-GB" dirty="0"/>
              <a:t> of a 1000 DKK/ton carbon tax in the long run.</a:t>
            </a:r>
          </a:p>
          <a:p>
            <a:r>
              <a:rPr lang="en-GB" dirty="0"/>
              <a:t>Evaluating the impact on inequality </a:t>
            </a:r>
            <a:r>
              <a:rPr lang="en-GB" i="1" dirty="0"/>
              <a:t>after </a:t>
            </a:r>
            <a:r>
              <a:rPr lang="en-GB" dirty="0"/>
              <a:t>redistribution</a:t>
            </a:r>
          </a:p>
          <a:p>
            <a:pPr lvl="1"/>
            <a:r>
              <a:rPr lang="en-GB" dirty="0"/>
              <a:t>We set up a model inspired by </a:t>
            </a:r>
            <a:r>
              <a:rPr lang="en-GB" dirty="0" err="1"/>
              <a:t>Klenert</a:t>
            </a:r>
            <a:r>
              <a:rPr lang="en-GB" dirty="0"/>
              <a:t> et al (2018) and calibrate it to a Danish setting</a:t>
            </a:r>
          </a:p>
          <a:p>
            <a:pPr lvl="1"/>
            <a:r>
              <a:rPr lang="en-GB" dirty="0"/>
              <a:t>Then we evaluate different redistribution schemes</a:t>
            </a:r>
          </a:p>
          <a:p>
            <a:endParaRPr lang="en-GB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BB9D7F5-03E9-2945-91AB-E6643F8C9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A93C145C-65D4-3047-8998-A062E864D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7228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1ECEF6-3E29-904F-8D85-3208349C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Input-output model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C0DA004-247D-AB4E-A37C-24B431F5B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use an input-output model to </a:t>
            </a:r>
            <a:r>
              <a:rPr lang="en-GB" dirty="0" err="1"/>
              <a:t>analyze</a:t>
            </a:r>
            <a:r>
              <a:rPr lang="en-GB" dirty="0"/>
              <a:t> short-run the impact of carbon taxation</a:t>
            </a:r>
          </a:p>
          <a:p>
            <a:r>
              <a:rPr lang="en-GB" dirty="0"/>
              <a:t>An important assumption of our input-output model is that there is no substitution between goods or inputs in production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BB9D7F5-03E9-2945-91AB-E6643F8C9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A93C145C-65D4-3047-8998-A062E864D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34498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1ECEF6-3E29-904F-8D85-3208349C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Results: Current Danish carbon tax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BB9D7F5-03E9-2945-91AB-E6643F8C9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15/05/2020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A93C145C-65D4-3047-8998-A062E864D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F5CADFFD-14A7-8B49-8842-910F0D5D5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64" y="1268033"/>
            <a:ext cx="6145886" cy="476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8476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_3_DK_lille.potx" id="{659334C8-C77B-4027-9362-FE354B9C7F45}" vid="{84A36BC4-604C-4C40-A100-687823627B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4_3_dk_lille</Template>
  <TotalTime>0</TotalTime>
  <Words>620</Words>
  <Application>Microsoft Macintosh PowerPoint</Application>
  <PresentationFormat>Skærmshow (4:3)</PresentationFormat>
  <Paragraphs>117</Paragraphs>
  <Slides>18</Slides>
  <Notes>5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18</vt:i4>
      </vt:variant>
    </vt:vector>
  </HeadingPairs>
  <TitlesOfParts>
    <vt:vector size="22" baseType="lpstr">
      <vt:lpstr>Arial</vt:lpstr>
      <vt:lpstr>Calibri</vt:lpstr>
      <vt:lpstr>Microsoft New Tai Lue</vt:lpstr>
      <vt:lpstr>Brugerdefineret design</vt:lpstr>
      <vt:lpstr>PowerPoint-præsentation</vt:lpstr>
      <vt:lpstr>Motivation</vt:lpstr>
      <vt:lpstr>Motivation</vt:lpstr>
      <vt:lpstr>Motivation</vt:lpstr>
      <vt:lpstr>Motivation</vt:lpstr>
      <vt:lpstr>Research question</vt:lpstr>
      <vt:lpstr>Key issues and methods</vt:lpstr>
      <vt:lpstr>Input-output model</vt:lpstr>
      <vt:lpstr>Results: Current Danish carbon tax</vt:lpstr>
      <vt:lpstr>Results: 1000 DKK/ton carbon tax</vt:lpstr>
      <vt:lpstr>Results: 1000 DKK/ton carbon tax</vt:lpstr>
      <vt:lpstr>CGE Model</vt:lpstr>
      <vt:lpstr>CGE Model</vt:lpstr>
      <vt:lpstr>CGE Model</vt:lpstr>
      <vt:lpstr>Results: No redistribution</vt:lpstr>
      <vt:lpstr>Results: Redistribution</vt:lpstr>
      <vt:lpstr>Discussion: Limitations to our model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Rasmus LK</dc:creator>
  <cp:revision>2</cp:revision>
  <cp:lastPrinted>2019-05-21T11:38:16Z</cp:lastPrinted>
  <dcterms:created xsi:type="dcterms:W3CDTF">2017-09-04T12:33:44Z</dcterms:created>
  <dcterms:modified xsi:type="dcterms:W3CDTF">2020-05-15T07:03:48Z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